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7010400" cy="11125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itOdhtF1EX9JVd2W2wjxF7O0dh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389acbc3607_4_9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g389acbc3607_4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/>
              <a:t>Diagnóstico</a:t>
            </a:r>
            <a:endParaRPr/>
          </a:p>
        </p:txBody>
      </p:sp>
      <p:sp>
        <p:nvSpPr>
          <p:cNvPr id="68" name="Google Shape;68;p3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/>
              <a:t>Diagnóstico</a:t>
            </a:r>
            <a:endParaRPr/>
          </a:p>
        </p:txBody>
      </p:sp>
      <p:sp>
        <p:nvSpPr>
          <p:cNvPr id="101" name="Google Shape;101;p7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89acbc3607_4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89acbc3607_4_4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89acbc3607_4_46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CL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1">
  <p:cSld name="Lámina interior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body" idx="2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 2">
  <p:cSld name="Lámina interior 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3">
  <p:cSld name="Lámina interior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>
  <p:cSld name="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body" idx="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4">
  <p:cSld name="Lámina interior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5">
  <p:cSld name="Lámina interior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6">
  <p:cSld name="Lámina interior 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7">
  <p:cSld name="Lámina interior 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erre">
  <p:cSld name="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UORZ5sI89HZBgiXj-2WuqzhwQGjxX3t5/vie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"/>
          <p:cNvSpPr txBox="1">
            <a:spLocks noGrp="1"/>
          </p:cNvSpPr>
          <p:nvPr>
            <p:ph type="body" idx="1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CL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Feria Técnico Profesional</a:t>
            </a: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CL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“La gran exposición”</a:t>
            </a: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CL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Fortaleciendo trabajo colaborativo a través de proyectos innovadores</a:t>
            </a: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CL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Centro Técnico Profesional Slep Santa Corina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CL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Maipú</a:t>
            </a: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5" name="Google Shape;4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190" y="536472"/>
            <a:ext cx="6276492" cy="1556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>
            <a:spLocks noGrp="1"/>
          </p:cNvSpPr>
          <p:nvPr>
            <p:ph type="body" idx="1"/>
          </p:nvPr>
        </p:nvSpPr>
        <p:spPr>
          <a:xfrm>
            <a:off x="715309" y="808701"/>
            <a:ext cx="10161238" cy="1085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Desafíos y Proyecciones</a:t>
            </a:r>
            <a:endParaRPr/>
          </a:p>
        </p:txBody>
      </p:sp>
      <p:grpSp>
        <p:nvGrpSpPr>
          <p:cNvPr id="137" name="Google Shape;137;p9"/>
          <p:cNvGrpSpPr/>
          <p:nvPr/>
        </p:nvGrpSpPr>
        <p:grpSpPr>
          <a:xfrm>
            <a:off x="938618" y="1600734"/>
            <a:ext cx="10329149" cy="4053951"/>
            <a:chOff x="0" y="792034"/>
            <a:chExt cx="10329149" cy="4053951"/>
          </a:xfrm>
        </p:grpSpPr>
        <p:sp>
          <p:nvSpPr>
            <p:cNvPr id="138" name="Google Shape;138;p9"/>
            <p:cNvSpPr/>
            <p:nvPr/>
          </p:nvSpPr>
          <p:spPr>
            <a:xfrm>
              <a:off x="3626661" y="792040"/>
              <a:ext cx="3227859" cy="1936715"/>
            </a:xfrm>
            <a:prstGeom prst="rect">
              <a:avLst/>
            </a:prstGeom>
            <a:solidFill>
              <a:srgbClr val="E777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9" name="Google Shape;139;p9"/>
            <p:cNvSpPr txBox="1"/>
            <p:nvPr/>
          </p:nvSpPr>
          <p:spPr>
            <a:xfrm>
              <a:off x="3626661" y="792040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Adaptación a la evaluación formativa.</a:t>
              </a:r>
              <a:endParaRPr sz="20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0" name="Google Shape;140;p9"/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solidFill>
              <a:srgbClr val="DF6A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1" name="Google Shape;141;p9"/>
            <p:cNvSpPr txBox="1"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Consolidación de la práctica pedagógica.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2" name="Google Shape;142;p9"/>
            <p:cNvSpPr/>
            <p:nvPr/>
          </p:nvSpPr>
          <p:spPr>
            <a:xfrm>
              <a:off x="0" y="2900484"/>
              <a:ext cx="3227859" cy="1936715"/>
            </a:xfrm>
            <a:prstGeom prst="rect">
              <a:avLst/>
            </a:prstGeom>
            <a:solidFill>
              <a:srgbClr val="755E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3" name="Google Shape;143;p9"/>
            <p:cNvSpPr txBox="1"/>
            <p:nvPr/>
          </p:nvSpPr>
          <p:spPr>
            <a:xfrm>
              <a:off x="0" y="290048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Vinculación con el medio productivo</a:t>
              </a:r>
              <a:endParaRPr sz="20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4" name="Google Shape;144;p9"/>
            <p:cNvSpPr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  <a:solidFill>
              <a:srgbClr val="52A3CA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5" name="Google Shape;145;p9"/>
            <p:cNvSpPr txBox="1"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Planificación rigurosa.</a:t>
              </a:r>
              <a:endParaRPr sz="20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6" name="Google Shape;146;p9"/>
            <p:cNvSpPr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  <a:solidFill>
              <a:srgbClr val="49BD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Desarrollo de competencias para el mundo laboral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7" name="Google Shape;147;p9"/>
            <p:cNvSpPr/>
            <p:nvPr/>
          </p:nvSpPr>
          <p:spPr>
            <a:xfrm>
              <a:off x="7101290" y="2878244"/>
              <a:ext cx="3227859" cy="1936715"/>
            </a:xfrm>
            <a:prstGeom prst="rect">
              <a:avLst/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8" name="Google Shape;148;p9"/>
            <p:cNvSpPr txBox="1"/>
            <p:nvPr/>
          </p:nvSpPr>
          <p:spPr>
            <a:xfrm>
              <a:off x="7101290" y="287824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2000">
                  <a:latin typeface="Verdana"/>
                  <a:ea typeface="Verdana"/>
                  <a:cs typeface="Verdana"/>
                  <a:sym typeface="Verdana"/>
                </a:rPr>
                <a:t>Fortalecer el trabajo interdisciplinario.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"/>
          <p:cNvSpPr txBox="1">
            <a:spLocks noGrp="1"/>
          </p:cNvSpPr>
          <p:nvPr>
            <p:ph type="body" idx="1"/>
          </p:nvPr>
        </p:nvSpPr>
        <p:spPr>
          <a:xfrm>
            <a:off x="715308" y="717400"/>
            <a:ext cx="11038887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Conclusiones / Comentarios / Recomendaciones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body" idx="2"/>
          </p:nvPr>
        </p:nvSpPr>
        <p:spPr>
          <a:xfrm>
            <a:off x="587958" y="1537730"/>
            <a:ext cx="10818900" cy="40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L"/>
              <a:t>Los ABP han demostrado ser una estrategia pedagógica efectiva para la EMTP al vincular teoría con práctica. Los estudiantes desarrollan competencias técnicas de sus especialidades y el compromiso con su aprendizaje. 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L"/>
              <a:t>Los ABP, en nuestro establecimiento se han visto favorecidos y fortalecidos , ya que tenemos los espacios y las instancias para desarrollarlos en comunidades de aprendizaje, en las cuales se produce el trabajo interdisciplinario articulando con el plan común y entre especialidades.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L"/>
              <a:t>Contamos con espacios protegidos para Compartir  experiencias y buenas prácticas docentes en consejo de profesores y en las reuniones semanales de coordinación de departamentos y especialidades, las que están fijadas por horario.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  <a:p>
            <a:pPr marL="342900" lvl="0" indent="-215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b="1"/>
          </a:p>
          <a:p>
            <a:pPr marL="342900" lvl="0" indent="-215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389acbc3607_4_9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000" cy="10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1. Nuestra Comunidad Educativa: Identificación del establecimiento </a:t>
            </a:r>
            <a:endParaRPr sz="2400" b="0"/>
          </a:p>
        </p:txBody>
      </p:sp>
      <p:grpSp>
        <p:nvGrpSpPr>
          <p:cNvPr id="51" name="Google Shape;51;g389acbc3607_4_9"/>
          <p:cNvGrpSpPr/>
          <p:nvPr/>
        </p:nvGrpSpPr>
        <p:grpSpPr>
          <a:xfrm>
            <a:off x="4660600" y="2393703"/>
            <a:ext cx="7168104" cy="3154889"/>
            <a:chOff x="0" y="612093"/>
            <a:chExt cx="6646981" cy="2925528"/>
          </a:xfrm>
        </p:grpSpPr>
        <p:sp>
          <p:nvSpPr>
            <p:cNvPr id="52" name="Google Shape;52;g389acbc3607_4_9"/>
            <p:cNvSpPr/>
            <p:nvPr/>
          </p:nvSpPr>
          <p:spPr>
            <a:xfrm>
              <a:off x="0" y="612093"/>
              <a:ext cx="2077200" cy="1246200"/>
            </a:xfrm>
            <a:prstGeom prst="rect">
              <a:avLst/>
            </a:prstGeom>
            <a:solidFill>
              <a:srgbClr val="E77780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3" name="Google Shape;53;g389acbc3607_4_9"/>
            <p:cNvSpPr txBox="1"/>
            <p:nvPr/>
          </p:nvSpPr>
          <p:spPr>
            <a:xfrm>
              <a:off x="0" y="612093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Colegio Técnico Profesional.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4" name="Google Shape;54;g389acbc3607_4_9"/>
            <p:cNvSpPr/>
            <p:nvPr/>
          </p:nvSpPr>
          <p:spPr>
            <a:xfrm>
              <a:off x="2284890" y="612093"/>
              <a:ext cx="2077200" cy="1246200"/>
            </a:xfrm>
            <a:prstGeom prst="rect">
              <a:avLst/>
            </a:prstGeom>
            <a:solidFill>
              <a:srgbClr val="DF6AD8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5" name="Google Shape;55;g389acbc3607_4_9"/>
            <p:cNvSpPr txBox="1"/>
            <p:nvPr/>
          </p:nvSpPr>
          <p:spPr>
            <a:xfrm>
              <a:off x="2284890" y="612093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Especialidad Gastronomía, Electricidad y Telecomunicaciones. 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g389acbc3607_4_9"/>
            <p:cNvSpPr/>
            <p:nvPr/>
          </p:nvSpPr>
          <p:spPr>
            <a:xfrm>
              <a:off x="4569781" y="612093"/>
              <a:ext cx="2077200" cy="1246200"/>
            </a:xfrm>
            <a:prstGeom prst="rect">
              <a:avLst/>
            </a:prstGeom>
            <a:solidFill>
              <a:srgbClr val="755ED4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7" name="Google Shape;57;g389acbc3607_4_9"/>
            <p:cNvSpPr txBox="1"/>
            <p:nvPr/>
          </p:nvSpPr>
          <p:spPr>
            <a:xfrm>
              <a:off x="4569781" y="612093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69 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Docentes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29 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Asistentes de la Educación.</a:t>
              </a:r>
              <a:endParaRPr sz="1833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8" name="Google Shape;58;g389acbc3607_4_9"/>
            <p:cNvSpPr/>
            <p:nvPr/>
          </p:nvSpPr>
          <p:spPr>
            <a:xfrm>
              <a:off x="0" y="2066114"/>
              <a:ext cx="2077200" cy="1246200"/>
            </a:xfrm>
            <a:prstGeom prst="rect">
              <a:avLst/>
            </a:prstGeom>
            <a:solidFill>
              <a:srgbClr val="52A3CA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9" name="Google Shape;59;g389acbc3607_4_9"/>
            <p:cNvSpPr txBox="1"/>
            <p:nvPr/>
          </p:nvSpPr>
          <p:spPr>
            <a:xfrm>
              <a:off x="0" y="2066114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IVE de 83% con un 63% de alumnos prioritarios.</a:t>
              </a: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0" name="Google Shape;60;g389acbc3607_4_9"/>
            <p:cNvSpPr/>
            <p:nvPr/>
          </p:nvSpPr>
          <p:spPr>
            <a:xfrm>
              <a:off x="2284890" y="2066114"/>
              <a:ext cx="2077200" cy="1246200"/>
            </a:xfrm>
            <a:prstGeom prst="rect">
              <a:avLst/>
            </a:prstGeom>
            <a:solidFill>
              <a:srgbClr val="49BD80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1" name="Google Shape;61;g389acbc3607_4_9"/>
            <p:cNvSpPr txBox="1"/>
            <p:nvPr/>
          </p:nvSpPr>
          <p:spPr>
            <a:xfrm>
              <a:off x="2284890" y="2066120"/>
              <a:ext cx="2077200" cy="14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733">
                  <a:latin typeface="Verdana"/>
                  <a:ea typeface="Verdana"/>
                  <a:cs typeface="Verdana"/>
                  <a:sym typeface="Verdana"/>
                </a:rPr>
                <a:t>782 Estudiantes.</a:t>
              </a:r>
              <a:endParaRPr sz="17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733">
                  <a:latin typeface="Verdana"/>
                  <a:ea typeface="Verdana"/>
                  <a:cs typeface="Verdana"/>
                  <a:sym typeface="Verdana"/>
                </a:rPr>
                <a:t>193  forman parte del PEI</a:t>
              </a:r>
              <a:endParaRPr sz="1733"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733">
                  <a:latin typeface="Verdana"/>
                  <a:ea typeface="Verdana"/>
                  <a:cs typeface="Verdana"/>
                  <a:sym typeface="Verdana"/>
                </a:rPr>
                <a:t>88 registrados como extranjeros.</a:t>
              </a:r>
              <a:endParaRPr sz="17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2" name="Google Shape;62;g389acbc3607_4_9"/>
            <p:cNvSpPr/>
            <p:nvPr/>
          </p:nvSpPr>
          <p:spPr>
            <a:xfrm>
              <a:off x="4569781" y="2066114"/>
              <a:ext cx="2077200" cy="1246200"/>
            </a:xfrm>
            <a:prstGeom prst="rect">
              <a:avLst/>
            </a:prstGeom>
            <a:solidFill>
              <a:srgbClr val="6FAB46"/>
            </a:solidFill>
            <a:ln w="13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8600" tIns="98600" rIns="98600" bIns="986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3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3" name="Google Shape;63;g389acbc3607_4_9"/>
            <p:cNvSpPr txBox="1"/>
            <p:nvPr/>
          </p:nvSpPr>
          <p:spPr>
            <a:xfrm>
              <a:off x="4569779" y="2066121"/>
              <a:ext cx="2077200" cy="14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7500" tIns="57500" rIns="57500" bIns="57500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10"/>
                <a:buFont typeface="Calibri"/>
                <a:buNone/>
              </a:pPr>
              <a:r>
                <a:rPr lang="es-CL" sz="1833">
                  <a:latin typeface="Verdana"/>
                  <a:ea typeface="Verdana"/>
                  <a:cs typeface="Verdana"/>
                  <a:sym typeface="Verdana"/>
                </a:rPr>
                <a:t>Enseñanza Básica y Media.48 años de existencia.</a:t>
              </a:r>
              <a:endParaRPr sz="1833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id="64" name="Google Shape;64;g389acbc3607_4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225" y="2302400"/>
            <a:ext cx="4131625" cy="309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"/>
          <p:cNvSpPr txBox="1"/>
          <p:nvPr/>
        </p:nvSpPr>
        <p:spPr>
          <a:xfrm>
            <a:off x="328850" y="976050"/>
            <a:ext cx="3966000" cy="49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400"/>
              <a:buFont typeface="Arial"/>
              <a:buNone/>
            </a:pPr>
            <a:r>
              <a:rPr lang="es-CL" sz="2400" b="1" i="0" u="none" strike="noStrike" cap="none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Contexto: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400"/>
              <a:buFont typeface="Arial"/>
              <a:buNone/>
            </a:pPr>
            <a:r>
              <a:rPr lang="es-CL" sz="22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Fortalecer el trabajo colaborativo, promover la interacción entre pares (docentes TP y de formación General), y vincular los aprendizajes técnicos con el mundo real.</a:t>
            </a:r>
            <a:endParaRPr sz="22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1" name="Google Shape;71;p3" descr="Lupa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5785" y="1099457"/>
            <a:ext cx="1392534" cy="1392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4825" y="1283225"/>
            <a:ext cx="7332924" cy="3929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>
            <a:spLocks noGrp="1"/>
          </p:cNvSpPr>
          <p:nvPr>
            <p:ph type="body" idx="1"/>
          </p:nvPr>
        </p:nvSpPr>
        <p:spPr>
          <a:xfrm>
            <a:off x="715308" y="717400"/>
            <a:ext cx="11038887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2. Descripción de prácticas</a:t>
            </a:r>
            <a:endParaRPr/>
          </a:p>
        </p:txBody>
      </p:sp>
      <p:sp>
        <p:nvSpPr>
          <p:cNvPr id="78" name="Google Shape;78;p4"/>
          <p:cNvSpPr txBox="1">
            <a:spLocks noGrp="1"/>
          </p:cNvSpPr>
          <p:nvPr>
            <p:ph type="body" idx="2"/>
          </p:nvPr>
        </p:nvSpPr>
        <p:spPr>
          <a:xfrm>
            <a:off x="686525" y="1465925"/>
            <a:ext cx="4484100" cy="45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</a:pPr>
            <a:r>
              <a:rPr lang="es-CL" sz="1850"/>
              <a:t>Los docentes establecen colaborativamente el trabajo mediante la metodología de los ABP. Se realizan reuniones de trabajo y se definen responsabilidades considerando las competencias de cada uno/a. El rol de los docentes es guiar y acompañar los procesos de los proyectos que los estudiantes desarrollan, donde ponen en práctica los conocimientos que han adquirido durante el proceso. </a:t>
            </a:r>
            <a:endParaRPr sz="1850"/>
          </a:p>
          <a:p>
            <a:pPr marL="342900" lvl="0" indent="-215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50"/>
              <a:buFont typeface="Noto Sans Symbols"/>
              <a:buNone/>
            </a:pPr>
            <a:endParaRPr sz="1850" b="1"/>
          </a:p>
        </p:txBody>
      </p:sp>
      <p:pic>
        <p:nvPicPr>
          <p:cNvPr id="79" name="Google Shape;7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9548" y="1465925"/>
            <a:ext cx="4992849" cy="45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 txBox="1">
            <a:spLocks noGrp="1"/>
          </p:cNvSpPr>
          <p:nvPr>
            <p:ph type="body" idx="1"/>
          </p:nvPr>
        </p:nvSpPr>
        <p:spPr>
          <a:xfrm>
            <a:off x="715308" y="717400"/>
            <a:ext cx="11038887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2. Descripción de prácticas</a:t>
            </a:r>
            <a:endParaRPr/>
          </a:p>
        </p:txBody>
      </p:sp>
      <p:sp>
        <p:nvSpPr>
          <p:cNvPr id="85" name="Google Shape;85;p5"/>
          <p:cNvSpPr txBox="1">
            <a:spLocks noGrp="1"/>
          </p:cNvSpPr>
          <p:nvPr>
            <p:ph type="body" idx="2"/>
          </p:nvPr>
        </p:nvSpPr>
        <p:spPr>
          <a:xfrm>
            <a:off x="649175" y="1667850"/>
            <a:ext cx="4682400" cy="44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None/>
            </a:pPr>
            <a:r>
              <a:rPr lang="es-CL" sz="1850"/>
              <a:t>En esta instancia los estudiantes muestran sus competencias a través de los proyectos prácticos, promoviendo el trabajo en equipo y la innovación en los proyectos como: megáfono IP conectado a una central Yealink para enviar mensajes de voz por red, simulador de sismos con alertas mediante un chatbot de Telegram, y una maqueta del templo votivo de Maipú con luces LED y fachada cubierta de profiteroles en colaboración de gastronomía y electricidad.</a:t>
            </a:r>
            <a:endParaRPr sz="1850"/>
          </a:p>
          <a:p>
            <a:pPr marL="342900" lvl="0" indent="-2159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50"/>
              <a:buFont typeface="Noto Sans Symbols"/>
              <a:buNone/>
            </a:pPr>
            <a:endParaRPr sz="1850" b="1"/>
          </a:p>
        </p:txBody>
      </p:sp>
      <p:pic>
        <p:nvPicPr>
          <p:cNvPr id="86" name="Google Shape;8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8300" y="1882675"/>
            <a:ext cx="6245899" cy="351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/>
              <a:t>3. RESULTADOS Y APRENDIZAJES</a:t>
            </a:r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body" idx="2"/>
          </p:nvPr>
        </p:nvSpPr>
        <p:spPr>
          <a:xfrm>
            <a:off x="599626" y="40601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L" sz="1800"/>
              <a:t>Contribuyen al desarrollo integral del estudiante, fortalece la capacidad del aprender haciendo, más autonomía, responsabilidad e innovar frente a su especialidad.</a:t>
            </a:r>
            <a:endParaRPr sz="1800"/>
          </a:p>
        </p:txBody>
      </p:sp>
      <p:sp>
        <p:nvSpPr>
          <p:cNvPr id="93" name="Google Shape;93;p6"/>
          <p:cNvSpPr txBox="1">
            <a:spLocks noGrp="1"/>
          </p:cNvSpPr>
          <p:nvPr>
            <p:ph type="body" idx="3"/>
          </p:nvPr>
        </p:nvSpPr>
        <p:spPr>
          <a:xfrm>
            <a:off x="4413837" y="4133175"/>
            <a:ext cx="3246600" cy="23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L" sz="1800"/>
              <a:t>Se generan aprendizajes basados en proyectos que fortalecen la innovación pedagógica.</a:t>
            </a:r>
            <a:endParaRPr sz="1800"/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L" sz="1800"/>
              <a:t>Los aprendizajes son integrales, ya que combinan conocimientos teóricos con destrezas y habilidades.</a:t>
            </a:r>
            <a:endParaRPr sz="1800"/>
          </a:p>
        </p:txBody>
      </p:sp>
      <p:sp>
        <p:nvSpPr>
          <p:cNvPr id="94" name="Google Shape;94;p6"/>
          <p:cNvSpPr txBox="1">
            <a:spLocks noGrp="1"/>
          </p:cNvSpPr>
          <p:nvPr>
            <p:ph type="body" idx="4"/>
          </p:nvPr>
        </p:nvSpPr>
        <p:spPr>
          <a:xfrm>
            <a:off x="8112250" y="4133175"/>
            <a:ext cx="3569400" cy="23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L" sz="1800"/>
              <a:t>Se genera una comunidad profesional cohesionada,  con colaboración sostenida en el tiempo.</a:t>
            </a: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L" sz="1800"/>
              <a:t>Se realizan transferencia de buenas prácticas, de manera permanente en los horarios de Consejo de profesores.</a:t>
            </a:r>
            <a:endParaRPr sz="1800"/>
          </a:p>
        </p:txBody>
      </p:sp>
      <p:pic>
        <p:nvPicPr>
          <p:cNvPr id="95" name="Google Shape;95;p6"/>
          <p:cNvPicPr preferRelativeResize="0"/>
          <p:nvPr/>
        </p:nvPicPr>
        <p:blipFill rotWithShape="1">
          <a:blip r:embed="rId3">
            <a:alphaModFix/>
          </a:blip>
          <a:srcRect t="25160"/>
          <a:stretch/>
        </p:blipFill>
        <p:spPr>
          <a:xfrm>
            <a:off x="5151863" y="1501313"/>
            <a:ext cx="1888274" cy="2512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5301" y="1844300"/>
            <a:ext cx="3246724" cy="1826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8400" y="1656538"/>
            <a:ext cx="3914312" cy="220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"/>
          <p:cNvSpPr txBox="1"/>
          <p:nvPr/>
        </p:nvSpPr>
        <p:spPr>
          <a:xfrm>
            <a:off x="7916450" y="500649"/>
            <a:ext cx="3800700" cy="51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400"/>
              <a:buFont typeface="Arial"/>
              <a:buNone/>
            </a:pPr>
            <a:r>
              <a:rPr lang="es-CL" sz="2400" b="1" i="0" u="none" strike="noStrike" cap="none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Impacto de la Experiencia</a:t>
            </a:r>
            <a:endParaRPr sz="24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400"/>
              <a:buFont typeface="Arial"/>
              <a:buNone/>
            </a:pPr>
            <a:endParaRPr sz="24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CL" sz="2000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Impacta en los procesos formativos de los estudiantes. Potencia y enriquece el compromiso y la participación activa.</a:t>
            </a:r>
            <a:endParaRPr sz="2000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CL" sz="2000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En cuanto a los docentes impulsa la innovación pedagógica y la reflexión docente, para fortalecer una enseñanza más participativa y significativa.</a:t>
            </a:r>
            <a:endParaRPr sz="2000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000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000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4" name="Google Shape;104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150" y="1230225"/>
            <a:ext cx="7089652" cy="398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1085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L" sz="2400" b="0"/>
              <a:t>Impacto de la Experiencia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L" sz="2400" b="0"/>
              <a:t>Resultados en los aprendizajes de los estudiantes</a:t>
            </a:r>
            <a:endParaRPr sz="2400" b="0"/>
          </a:p>
        </p:txBody>
      </p:sp>
      <p:grpSp>
        <p:nvGrpSpPr>
          <p:cNvPr id="110" name="Google Shape;110;p8"/>
          <p:cNvGrpSpPr/>
          <p:nvPr/>
        </p:nvGrpSpPr>
        <p:grpSpPr>
          <a:xfrm>
            <a:off x="4991325" y="2310221"/>
            <a:ext cx="6646954" cy="2608776"/>
            <a:chOff x="0" y="546793"/>
            <a:chExt cx="6646954" cy="2608776"/>
          </a:xfrm>
        </p:grpSpPr>
        <p:sp>
          <p:nvSpPr>
            <p:cNvPr id="111" name="Google Shape;111;p8"/>
            <p:cNvSpPr/>
            <p:nvPr/>
          </p:nvSpPr>
          <p:spPr>
            <a:xfrm>
              <a:off x="2333808" y="546798"/>
              <a:ext cx="2077173" cy="1246304"/>
            </a:xfrm>
            <a:prstGeom prst="rect">
              <a:avLst/>
            </a:prstGeom>
            <a:solidFill>
              <a:srgbClr val="E777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2" name="Google Shape;112;p8"/>
            <p:cNvSpPr txBox="1"/>
            <p:nvPr/>
          </p:nvSpPr>
          <p:spPr>
            <a:xfrm>
              <a:off x="2333808" y="546798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Generan Autonomía en la Resolución de Problemas Prácticos.</a:t>
              </a:r>
              <a:endParaRPr sz="17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4569781" y="546798"/>
              <a:ext cx="2077173" cy="1246304"/>
            </a:xfrm>
            <a:prstGeom prst="rect">
              <a:avLst/>
            </a:prstGeom>
            <a:solidFill>
              <a:srgbClr val="DF6A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4" name="Google Shape;114;p8"/>
            <p:cNvSpPr txBox="1"/>
            <p:nvPr/>
          </p:nvSpPr>
          <p:spPr>
            <a:xfrm>
              <a:off x="4569781" y="546798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Aplican Conocimientos Teóricos y Técnicos.</a:t>
              </a: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5" name="Google Shape;115;p8"/>
            <p:cNvSpPr/>
            <p:nvPr/>
          </p:nvSpPr>
          <p:spPr>
            <a:xfrm>
              <a:off x="0" y="1903611"/>
              <a:ext cx="2077173" cy="1246304"/>
            </a:xfrm>
            <a:prstGeom prst="rect">
              <a:avLst/>
            </a:prstGeom>
            <a:solidFill>
              <a:srgbClr val="755E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8"/>
            <p:cNvSpPr txBox="1"/>
            <p:nvPr/>
          </p:nvSpPr>
          <p:spPr>
            <a:xfrm>
              <a:off x="0" y="1903611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Refuerzan Autoestima Académica.</a:t>
              </a:r>
              <a:endParaRPr sz="17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2201" y="546793"/>
              <a:ext cx="2077173" cy="1246304"/>
            </a:xfrm>
            <a:prstGeom prst="rect">
              <a:avLst/>
            </a:prstGeom>
            <a:solidFill>
              <a:srgbClr val="52A3CA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8" name="Google Shape;118;p8"/>
            <p:cNvSpPr txBox="1"/>
            <p:nvPr/>
          </p:nvSpPr>
          <p:spPr>
            <a:xfrm>
              <a:off x="2201" y="546793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Desarrollan Habilidades Esenciales del Siglo XXI.</a:t>
              </a:r>
              <a:endParaRPr sz="17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8"/>
            <p:cNvSpPr/>
            <p:nvPr/>
          </p:nvSpPr>
          <p:spPr>
            <a:xfrm>
              <a:off x="2324834" y="1909265"/>
              <a:ext cx="2077173" cy="1246304"/>
            </a:xfrm>
            <a:prstGeom prst="rect">
              <a:avLst/>
            </a:prstGeom>
            <a:solidFill>
              <a:srgbClr val="49BD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0" name="Google Shape;120;p8"/>
            <p:cNvSpPr txBox="1"/>
            <p:nvPr/>
          </p:nvSpPr>
          <p:spPr>
            <a:xfrm>
              <a:off x="2324834" y="1909265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Generan Confianza en sus Capacidades.</a:t>
              </a:r>
              <a:endParaRPr sz="1700" i="0" u="none" strike="noStrike" cap="none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4569781" y="1889300"/>
              <a:ext cx="2077173" cy="1246304"/>
            </a:xfrm>
            <a:prstGeom prst="rect">
              <a:avLst/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8"/>
            <p:cNvSpPr txBox="1"/>
            <p:nvPr/>
          </p:nvSpPr>
          <p:spPr>
            <a:xfrm>
              <a:off x="4569781" y="1889300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CL" sz="1700">
                  <a:latin typeface="Verdana"/>
                  <a:ea typeface="Verdana"/>
                  <a:cs typeface="Verdana"/>
                  <a:sym typeface="Verdana"/>
                </a:rPr>
                <a:t>Se Incrementa la Motivación al ser Protagonistas.</a:t>
              </a:r>
              <a:endParaRPr sz="1700"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id="123" name="Google Shape;123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700" y="2389489"/>
            <a:ext cx="4356000" cy="245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89acbc3607_4_46"/>
          <p:cNvSpPr txBox="1">
            <a:spLocks noGrp="1"/>
          </p:cNvSpPr>
          <p:nvPr>
            <p:ph type="body" idx="1"/>
          </p:nvPr>
        </p:nvSpPr>
        <p:spPr>
          <a:xfrm>
            <a:off x="6164929" y="1083350"/>
            <a:ext cx="5503200" cy="59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-CL"/>
              <a:t>Motivación a la comunidad. </a:t>
            </a:r>
            <a:endParaRPr/>
          </a:p>
        </p:txBody>
      </p:sp>
      <p:sp>
        <p:nvSpPr>
          <p:cNvPr id="130" name="Google Shape;130;g389acbc3607_4_46"/>
          <p:cNvSpPr txBox="1">
            <a:spLocks noGrp="1"/>
          </p:cNvSpPr>
          <p:nvPr>
            <p:ph type="body" idx="2"/>
          </p:nvPr>
        </p:nvSpPr>
        <p:spPr>
          <a:xfrm>
            <a:off x="5699575" y="1860425"/>
            <a:ext cx="5821800" cy="463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just" rtl="0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“Sabores Colaborativos” - Mercado TP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Podcast “Experiencias Ex Alumnos con estudios superiores o laborales”.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Concursos Temáticos.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Álbum Feria TP.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Maqueta Templo Votivo de Maipú.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Degustaciones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Demostraciones de proyectos y servicios.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Visitas con exposición de emprendedores</a:t>
            </a:r>
            <a:endParaRPr/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-CL"/>
              <a:t>Apoyo territorial</a:t>
            </a:r>
            <a:endParaRPr/>
          </a:p>
        </p:txBody>
      </p:sp>
      <p:pic>
        <p:nvPicPr>
          <p:cNvPr id="131" name="Google Shape;131;g389acbc3607_4_46" title="copy_9158BD00-3619-4292-9D5C-2330114F139C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0825" y="537075"/>
            <a:ext cx="3848525" cy="595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659</Words>
  <Application>Microsoft Office PowerPoint</Application>
  <PresentationFormat>Panorámica</PresentationFormat>
  <Paragraphs>75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Noto Sans Symbols</vt:lpstr>
      <vt:lpstr>Verdana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Benavides Benavides, Mariana</cp:lastModifiedBy>
  <cp:revision>1</cp:revision>
  <dcterms:created xsi:type="dcterms:W3CDTF">2022-09-08T19:25:06Z</dcterms:created>
  <dcterms:modified xsi:type="dcterms:W3CDTF">2025-10-08T22:20:57Z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